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48" r:id="rId1"/>
  </p:sldMasterIdLst>
  <p:notesMasterIdLst>
    <p:notesMasterId r:id="rId24"/>
  </p:notesMasterIdLst>
  <p:sldIdLst>
    <p:sldId id="989" r:id="rId2"/>
    <p:sldId id="1078" r:id="rId3"/>
    <p:sldId id="1072" r:id="rId4"/>
    <p:sldId id="1096" r:id="rId5"/>
    <p:sldId id="1077" r:id="rId6"/>
    <p:sldId id="1098" r:id="rId7"/>
    <p:sldId id="1056" r:id="rId8"/>
    <p:sldId id="1057" r:id="rId9"/>
    <p:sldId id="1058" r:id="rId10"/>
    <p:sldId id="1059" r:id="rId11"/>
    <p:sldId id="1060" r:id="rId12"/>
    <p:sldId id="1061" r:id="rId13"/>
    <p:sldId id="1097" r:id="rId14"/>
    <p:sldId id="1062" r:id="rId15"/>
    <p:sldId id="1063" r:id="rId16"/>
    <p:sldId id="1064" r:id="rId17"/>
    <p:sldId id="1065" r:id="rId18"/>
    <p:sldId id="1073" r:id="rId19"/>
    <p:sldId id="1074" r:id="rId20"/>
    <p:sldId id="1100" r:id="rId21"/>
    <p:sldId id="1099" r:id="rId22"/>
    <p:sldId id="987" r:id="rId2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  <a:srgbClr val="0033CC"/>
    <a:srgbClr val="0000FF"/>
    <a:srgbClr val="FF0000"/>
    <a:srgbClr val="969696"/>
    <a:srgbClr val="E7EDF5"/>
    <a:srgbClr val="FFFFCC"/>
    <a:srgbClr val="FFFF00"/>
    <a:srgbClr val="C00000"/>
    <a:srgbClr val="007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3763" autoAdjust="0"/>
  </p:normalViewPr>
  <p:slideViewPr>
    <p:cSldViewPr snapToGrid="0">
      <p:cViewPr varScale="1">
        <p:scale>
          <a:sx n="113" d="100"/>
          <a:sy n="113" d="100"/>
        </p:scale>
        <p:origin x="906" y="10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38" y="10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A70A5968-B64C-4046-BAE0-9C47CA0A4E0B}" type="datetimeFigureOut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7501716-BCE4-4CD2-B681-F068353594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71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D2CE-3E84-4A20-BAD3-4EA7E88BD36B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-7691" y="5692298"/>
            <a:ext cx="12199904" cy="790834"/>
            <a:chOff x="-5768" y="5692297"/>
            <a:chExt cx="9149928" cy="790834"/>
          </a:xfrm>
        </p:grpSpPr>
        <p:sp>
          <p:nvSpPr>
            <p:cNvPr id="7" name="矩形 6"/>
            <p:cNvSpPr/>
            <p:nvPr userDrawn="1"/>
          </p:nvSpPr>
          <p:spPr>
            <a:xfrm>
              <a:off x="5906244" y="5963502"/>
              <a:ext cx="1620000" cy="7200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7524160" y="5963502"/>
              <a:ext cx="1620000" cy="72000"/>
            </a:xfrm>
            <a:prstGeom prst="rect">
              <a:avLst/>
            </a:prstGeom>
            <a:solidFill>
              <a:srgbClr val="289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-5768" y="5992302"/>
              <a:ext cx="1620000" cy="72000"/>
            </a:xfrm>
            <a:prstGeom prst="rect">
              <a:avLst/>
            </a:prstGeom>
            <a:solidFill>
              <a:srgbClr val="D60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08231" y="5992302"/>
              <a:ext cx="1620000" cy="72000"/>
            </a:xfrm>
            <a:prstGeom prst="rect">
              <a:avLst/>
            </a:prstGeom>
            <a:solidFill>
              <a:srgbClr val="007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pic>
          <p:nvPicPr>
            <p:cNvPr id="12" name="圖片 11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171" y="5692297"/>
              <a:ext cx="2214000" cy="79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5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FD8C-6E71-46F4-9C2E-7CB4D43C3F8C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1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1B7-D34D-4D15-A5B8-C6718812C25E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82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1092" y="58853"/>
            <a:ext cx="9951308" cy="651661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63358"/>
            <a:ext cx="10972800" cy="585811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23BE-9C2F-41FF-AACD-825E8A52456F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69812" y="759935"/>
            <a:ext cx="2880000" cy="54000"/>
          </a:xfrm>
          <a:prstGeom prst="rect">
            <a:avLst/>
          </a:prstGeom>
          <a:solidFill>
            <a:srgbClr val="D6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3246969" y="759935"/>
            <a:ext cx="2880000" cy="54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13" name="矩形 12"/>
          <p:cNvSpPr/>
          <p:nvPr userDrawn="1"/>
        </p:nvSpPr>
        <p:spPr>
          <a:xfrm>
            <a:off x="6124127" y="759935"/>
            <a:ext cx="2880000" cy="5400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9001283" y="759935"/>
            <a:ext cx="2880000" cy="54000"/>
          </a:xfrm>
          <a:prstGeom prst="rect">
            <a:avLst/>
          </a:prstGeom>
          <a:solidFill>
            <a:srgbClr val="2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66" y="0"/>
            <a:ext cx="653434" cy="69240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1C7352C-F5C2-4D7E-843C-FBE74D704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973" y="27283"/>
            <a:ext cx="755037" cy="7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1BFD-F5C4-4032-96E6-FCD5DF396737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448153" y="5294977"/>
            <a:ext cx="11511471" cy="72000"/>
            <a:chOff x="246467" y="1601519"/>
            <a:chExt cx="8633603" cy="72000"/>
          </a:xfrm>
        </p:grpSpPr>
        <p:sp>
          <p:nvSpPr>
            <p:cNvPr id="7" name="矩形 6"/>
            <p:cNvSpPr/>
            <p:nvPr userDrawn="1"/>
          </p:nvSpPr>
          <p:spPr>
            <a:xfrm>
              <a:off x="246467" y="1601519"/>
              <a:ext cx="2160000" cy="72000"/>
            </a:xfrm>
            <a:prstGeom prst="rect">
              <a:avLst/>
            </a:prstGeom>
            <a:solidFill>
              <a:srgbClr val="D60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404335" y="1601519"/>
              <a:ext cx="2160000" cy="72000"/>
            </a:xfrm>
            <a:prstGeom prst="rect">
              <a:avLst/>
            </a:prstGeom>
            <a:solidFill>
              <a:srgbClr val="007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562203" y="1601519"/>
              <a:ext cx="2160000" cy="7200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720070" y="1601519"/>
              <a:ext cx="2160000" cy="72000"/>
            </a:xfrm>
            <a:prstGeom prst="rect">
              <a:avLst/>
            </a:prstGeom>
            <a:solidFill>
              <a:srgbClr val="289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2118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17813"/>
            <a:ext cx="5384800" cy="48083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26776"/>
            <a:ext cx="5384800" cy="479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9324-1ADB-47F1-9AEB-8D90ECBEA6B4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609600" y="268944"/>
            <a:ext cx="10972800" cy="88750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328623" y="1180164"/>
            <a:ext cx="2880000" cy="54000"/>
          </a:xfrm>
          <a:prstGeom prst="rect">
            <a:avLst/>
          </a:prstGeom>
          <a:solidFill>
            <a:srgbClr val="D6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5" name="矩形 14"/>
          <p:cNvSpPr/>
          <p:nvPr userDrawn="1"/>
        </p:nvSpPr>
        <p:spPr>
          <a:xfrm>
            <a:off x="3205780" y="1180164"/>
            <a:ext cx="2880000" cy="54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82937" y="1180164"/>
            <a:ext cx="2880000" cy="5400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960093" y="1180164"/>
            <a:ext cx="2880000" cy="54000"/>
          </a:xfrm>
          <a:prstGeom prst="rect">
            <a:avLst/>
          </a:prstGeom>
          <a:solidFill>
            <a:srgbClr val="2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45558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28572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19745"/>
            <a:ext cx="5386917" cy="4006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28572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05891"/>
            <a:ext cx="5389033" cy="4020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43C-72D4-4874-AD87-713BCF18B46F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09600" y="268944"/>
            <a:ext cx="10972800" cy="88750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328623" y="1180164"/>
            <a:ext cx="2880000" cy="54000"/>
          </a:xfrm>
          <a:prstGeom prst="rect">
            <a:avLst/>
          </a:prstGeom>
          <a:solidFill>
            <a:srgbClr val="D6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1" name="矩形 20"/>
          <p:cNvSpPr/>
          <p:nvPr userDrawn="1"/>
        </p:nvSpPr>
        <p:spPr>
          <a:xfrm>
            <a:off x="3205780" y="1180164"/>
            <a:ext cx="2880000" cy="54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2" name="矩形 21"/>
          <p:cNvSpPr/>
          <p:nvPr userDrawn="1"/>
        </p:nvSpPr>
        <p:spPr>
          <a:xfrm>
            <a:off x="6082937" y="1180164"/>
            <a:ext cx="2880000" cy="5400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8960093" y="1180164"/>
            <a:ext cx="2880000" cy="54000"/>
          </a:xfrm>
          <a:prstGeom prst="rect">
            <a:avLst/>
          </a:prstGeom>
          <a:solidFill>
            <a:srgbClr val="2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88403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C4BF-2937-468C-8413-F6033E7A18EA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54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72A0-0CE0-4CD0-81CA-D90315EACA84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66" y="0"/>
            <a:ext cx="653434" cy="6924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65" y="94730"/>
            <a:ext cx="1084469" cy="5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A2A-1B0D-467A-951F-6FF9AA104BA0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98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065E-2012-4906-9F87-73409722FDBC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5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2578D5DA-C640-47C2-A831-D4A67211469D}" type="datetime1">
              <a:rPr lang="zh-TW" altLang="en-US" smtClean="0"/>
              <a:t>2025/12/26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171B6C37-5F0B-4E65-BDA8-F3637009DB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4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3050277"/>
            <a:ext cx="10363200" cy="1470025"/>
          </a:xfrm>
        </p:spPr>
        <p:txBody>
          <a:bodyPr>
            <a:normAutofit/>
          </a:bodyPr>
          <a:lstStyle/>
          <a:p>
            <a:r>
              <a:rPr lang="zh-TW" altLang="en-US" b="1"/>
              <a:t>苗栗縣</a:t>
            </a:r>
            <a:r>
              <a:rPr lang="en-US" altLang="zh-TW" b="1"/>
              <a:t>115</a:t>
            </a:r>
            <a:r>
              <a:rPr lang="zh-TW" altLang="en-US" b="1" dirty="0"/>
              <a:t>年寒假愛心午餐教育訓練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4917831"/>
            <a:ext cx="8534400" cy="720969"/>
          </a:xfrm>
        </p:spPr>
        <p:txBody>
          <a:bodyPr/>
          <a:lstStyle/>
          <a:p>
            <a:r>
              <a:rPr lang="zh-TW" altLang="en-US" sz="2800" dirty="0"/>
              <a:t>報告製作：</a:t>
            </a:r>
            <a:r>
              <a:rPr lang="en-US" altLang="zh-TW" sz="2800" dirty="0"/>
              <a:t>114/11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5638800"/>
            <a:ext cx="2800350" cy="790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AF1AC7-7129-44D6-BC8A-9858F1B8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52" y="340063"/>
            <a:ext cx="2793026" cy="2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3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「兌換名單</a:t>
            </a:r>
            <a:r>
              <a:rPr lang="zh-TW" altLang="en-US" dirty="0"/>
              <a:t>檢查</a:t>
            </a:r>
            <a:r>
              <a:rPr lang="zh-TW" altLang="zh-TW" dirty="0"/>
              <a:t>」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25A8E62-4169-44A7-AF6C-C5A955E6C2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6" y="1182378"/>
            <a:ext cx="9567333" cy="4433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直線圖說文字 1 75">
            <a:extLst>
              <a:ext uri="{FF2B5EF4-FFF2-40B4-BE49-F238E27FC236}">
                <a16:creationId xmlns:a16="http://schemas.microsoft.com/office/drawing/2014/main" id="{BA38F637-B1C2-4E96-9E72-A1A8F5C38C64}"/>
              </a:ext>
            </a:extLst>
          </p:cNvPr>
          <p:cNvSpPr/>
          <p:nvPr/>
        </p:nvSpPr>
        <p:spPr>
          <a:xfrm>
            <a:off x="2354150" y="876921"/>
            <a:ext cx="2896869" cy="365125"/>
          </a:xfrm>
          <a:prstGeom prst="borderCallout1">
            <a:avLst>
              <a:gd name="adj1" fmla="val 140599"/>
              <a:gd name="adj2" fmla="val -7585"/>
              <a:gd name="adj3" fmla="val 104839"/>
              <a:gd name="adj4" fmla="val 49383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：點選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基本資料管理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56">
            <a:extLst>
              <a:ext uri="{FF2B5EF4-FFF2-40B4-BE49-F238E27FC236}">
                <a16:creationId xmlns:a16="http://schemas.microsoft.com/office/drawing/2014/main" id="{86067F5F-E443-40A8-A53A-9E186D580939}"/>
              </a:ext>
            </a:extLst>
          </p:cNvPr>
          <p:cNvSpPr/>
          <p:nvPr/>
        </p:nvSpPr>
        <p:spPr>
          <a:xfrm flipV="1">
            <a:off x="1320802" y="1182378"/>
            <a:ext cx="795866" cy="3014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直線圖說文字 1 75">
            <a:extLst>
              <a:ext uri="{FF2B5EF4-FFF2-40B4-BE49-F238E27FC236}">
                <a16:creationId xmlns:a16="http://schemas.microsoft.com/office/drawing/2014/main" id="{A4451427-464D-4F06-90DD-9D169B7D6C91}"/>
              </a:ext>
            </a:extLst>
          </p:cNvPr>
          <p:cNvSpPr/>
          <p:nvPr/>
        </p:nvSpPr>
        <p:spPr>
          <a:xfrm>
            <a:off x="348958" y="2840921"/>
            <a:ext cx="2896869" cy="365125"/>
          </a:xfrm>
          <a:prstGeom prst="borderCallout1">
            <a:avLst>
              <a:gd name="adj1" fmla="val -483"/>
              <a:gd name="adj2" fmla="val 63894"/>
              <a:gd name="adj3" fmla="val -65942"/>
              <a:gd name="adj4" fmla="val 58577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Step2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：點選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兌換名單維護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圓角矩形 56">
            <a:extLst>
              <a:ext uri="{FF2B5EF4-FFF2-40B4-BE49-F238E27FC236}">
                <a16:creationId xmlns:a16="http://schemas.microsoft.com/office/drawing/2014/main" id="{65AE930A-E8B4-4155-B502-52465382E606}"/>
              </a:ext>
            </a:extLst>
          </p:cNvPr>
          <p:cNvSpPr/>
          <p:nvPr/>
        </p:nvSpPr>
        <p:spPr>
          <a:xfrm flipV="1">
            <a:off x="1384302" y="2376136"/>
            <a:ext cx="668864" cy="225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直線圖說文字 1 173">
            <a:extLst>
              <a:ext uri="{FF2B5EF4-FFF2-40B4-BE49-F238E27FC236}">
                <a16:creationId xmlns:a16="http://schemas.microsoft.com/office/drawing/2014/main" id="{48CFC10C-E338-415A-8339-208E8B1356BD}"/>
              </a:ext>
            </a:extLst>
          </p:cNvPr>
          <p:cNvSpPr/>
          <p:nvPr/>
        </p:nvSpPr>
        <p:spPr>
          <a:xfrm>
            <a:off x="2997199" y="4125960"/>
            <a:ext cx="5513755" cy="360689"/>
          </a:xfrm>
          <a:prstGeom prst="borderCallout1">
            <a:avLst>
              <a:gd name="adj1" fmla="val 267225"/>
              <a:gd name="adj2" fmla="val 3544"/>
              <a:gd name="adj3" fmla="val 99721"/>
              <a:gd name="adj4" fmla="val 27469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</a:t>
            </a:r>
            <a:r>
              <a:rPr lang="en-US" altLang="zh-TW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：將網頁往下拉到最下面，檢查左下角筆數是否正確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56">
            <a:extLst>
              <a:ext uri="{FF2B5EF4-FFF2-40B4-BE49-F238E27FC236}">
                <a16:creationId xmlns:a16="http://schemas.microsoft.com/office/drawing/2014/main" id="{8ECE5579-D1EF-4271-A5C3-5F6AB0B6E687}"/>
              </a:ext>
            </a:extLst>
          </p:cNvPr>
          <p:cNvSpPr/>
          <p:nvPr/>
        </p:nvSpPr>
        <p:spPr>
          <a:xfrm flipV="1">
            <a:off x="2574502" y="5090579"/>
            <a:ext cx="1185334" cy="3014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1639208-8BF9-4E0A-8BEC-59B4CCABC458}"/>
              </a:ext>
            </a:extLst>
          </p:cNvPr>
          <p:cNvSpPr txBox="1"/>
          <p:nvPr/>
        </p:nvSpPr>
        <p:spPr>
          <a:xfrm>
            <a:off x="1303866" y="5742184"/>
            <a:ext cx="9567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兌換名單匯入成功後，</a:t>
            </a:r>
            <a:r>
              <a:rPr lang="zh-TW" altLang="en-US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隔天才能產劵兌領</a:t>
            </a:r>
            <a:endParaRPr lang="en-US" altLang="zh-TW" sz="32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如兌換名單匯入後找不到該名學生，請確認</a:t>
            </a:r>
            <a:r>
              <a:rPr lang="zh-TW" altLang="en-US" sz="2400" kern="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所點選的餐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食</a:t>
            </a:r>
            <a:r>
              <a:rPr lang="zh-TW" altLang="en-US" sz="2400" kern="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券方案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直線圖說文字 1 173">
            <a:extLst>
              <a:ext uri="{FF2B5EF4-FFF2-40B4-BE49-F238E27FC236}">
                <a16:creationId xmlns:a16="http://schemas.microsoft.com/office/drawing/2014/main" id="{77B8DE79-3A71-4DA7-85EB-5D9CC3B3F7A4}"/>
              </a:ext>
            </a:extLst>
          </p:cNvPr>
          <p:cNvSpPr/>
          <p:nvPr/>
        </p:nvSpPr>
        <p:spPr>
          <a:xfrm>
            <a:off x="4918630" y="2363133"/>
            <a:ext cx="3705337" cy="360689"/>
          </a:xfrm>
          <a:prstGeom prst="borderCallout1">
            <a:avLst>
              <a:gd name="adj1" fmla="val -93546"/>
              <a:gd name="adj2" fmla="val -19875"/>
              <a:gd name="adj3" fmla="val -2660"/>
              <a:gd name="adj4" fmla="val 50011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Step3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點選匯入名單的</a:t>
            </a:r>
            <a:r>
              <a:rPr lang="zh-TW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餐食券方案</a:t>
            </a:r>
            <a:r>
              <a:rPr lang="zh-TW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圓角矩形 56">
            <a:extLst>
              <a:ext uri="{FF2B5EF4-FFF2-40B4-BE49-F238E27FC236}">
                <a16:creationId xmlns:a16="http://schemas.microsoft.com/office/drawing/2014/main" id="{15DC0C6A-51AE-474D-BDD1-B3A6DA1233D2}"/>
              </a:ext>
            </a:extLst>
          </p:cNvPr>
          <p:cNvSpPr/>
          <p:nvPr/>
        </p:nvSpPr>
        <p:spPr>
          <a:xfrm flipV="1">
            <a:off x="2699238" y="1717762"/>
            <a:ext cx="3396761" cy="2903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22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730A9A85-8FFC-45F7-8FF5-A2D23C0C8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1" y="1560119"/>
            <a:ext cx="9937221" cy="4445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單一學生餐券設定</a:t>
            </a:r>
            <a:r>
              <a:rPr lang="en-US" altLang="zh-TW" dirty="0"/>
              <a:t>(1/4)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45EBB17D-2185-483C-8B55-5D3128AD0696}"/>
              </a:ext>
            </a:extLst>
          </p:cNvPr>
          <p:cNvSpPr txBox="1"/>
          <p:nvPr/>
        </p:nvSpPr>
        <p:spPr>
          <a:xfrm>
            <a:off x="-1" y="1104061"/>
            <a:ext cx="11091334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ts val="2000"/>
              </a:lnSpc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可以針對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單一學生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個人的餐券進行「</a:t>
            </a:r>
            <a:r>
              <a:rPr lang="zh-TW" altLang="zh-TW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停用餐券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」或「</a:t>
            </a:r>
            <a:r>
              <a:rPr lang="zh-TW" altLang="zh-TW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啟用餐券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」的管理，以利進行個人化餐券模式管理。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8271934" y="3445934"/>
            <a:ext cx="2108200" cy="386333"/>
          </a:xfrm>
          <a:prstGeom prst="borderCallout1">
            <a:avLst>
              <a:gd name="adj1" fmla="val 99998"/>
              <a:gd name="adj2" fmla="val 57152"/>
              <a:gd name="adj3" fmla="val 176805"/>
              <a:gd name="adj4" fmla="val 93229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Step3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「兌領」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10045701" y="4163420"/>
            <a:ext cx="381000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4" name="直線圖說文字 1 68">
            <a:extLst>
              <a:ext uri="{FF2B5EF4-FFF2-40B4-BE49-F238E27FC236}">
                <a16:creationId xmlns:a16="http://schemas.microsoft.com/office/drawing/2014/main" id="{97754342-9435-450D-81B2-EBCD16E6E494}"/>
              </a:ext>
            </a:extLst>
          </p:cNvPr>
          <p:cNvSpPr/>
          <p:nvPr/>
        </p:nvSpPr>
        <p:spPr>
          <a:xfrm>
            <a:off x="1091774" y="2100895"/>
            <a:ext cx="2680126" cy="348813"/>
          </a:xfrm>
          <a:prstGeom prst="borderCallout1">
            <a:avLst>
              <a:gd name="adj1" fmla="val 98124"/>
              <a:gd name="adj2" fmla="val 50600"/>
              <a:gd name="adj3" fmla="val 173117"/>
              <a:gd name="adj4" fmla="val 28646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點選基本資料管理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6" name="圓角矩形 56">
            <a:extLst>
              <a:ext uri="{FF2B5EF4-FFF2-40B4-BE49-F238E27FC236}">
                <a16:creationId xmlns:a16="http://schemas.microsoft.com/office/drawing/2014/main" id="{FA3DF80E-901C-48BC-9D82-E8489DE20DA7}"/>
              </a:ext>
            </a:extLst>
          </p:cNvPr>
          <p:cNvSpPr/>
          <p:nvPr/>
        </p:nvSpPr>
        <p:spPr>
          <a:xfrm flipV="1">
            <a:off x="908151" y="2631589"/>
            <a:ext cx="937155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1042295" y="4520576"/>
            <a:ext cx="66886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5" name="直線圖說文字 1 68">
            <a:extLst>
              <a:ext uri="{FF2B5EF4-FFF2-40B4-BE49-F238E27FC236}">
                <a16:creationId xmlns:a16="http://schemas.microsoft.com/office/drawing/2014/main" id="{96082BEE-EEFB-4B12-B44A-3EC44AB869F9}"/>
              </a:ext>
            </a:extLst>
          </p:cNvPr>
          <p:cNvSpPr/>
          <p:nvPr/>
        </p:nvSpPr>
        <p:spPr>
          <a:xfrm>
            <a:off x="1024041" y="3838645"/>
            <a:ext cx="2680126" cy="348813"/>
          </a:xfrm>
          <a:prstGeom prst="borderCallout1">
            <a:avLst>
              <a:gd name="adj1" fmla="val 100551"/>
              <a:gd name="adj2" fmla="val 63765"/>
              <a:gd name="adj3" fmla="val 206445"/>
              <a:gd name="adj4" fmla="val 27350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Step2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點選兌換名單</a:t>
            </a:r>
            <a:r>
              <a:rPr lang="zh-TW" altLang="en-US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維護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2A65F78-3B28-47B3-BA27-8724C092C971}"/>
              </a:ext>
            </a:extLst>
          </p:cNvPr>
          <p:cNvSpPr txBox="1"/>
          <p:nvPr/>
        </p:nvSpPr>
        <p:spPr>
          <a:xfrm>
            <a:off x="1202266" y="6077248"/>
            <a:ext cx="956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如遇到暑期輔導學校有供餐，即可使用此功能停用餐券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AA14AB86-BF4D-4373-A8B7-8D1B2CF4A8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4" y="1274924"/>
            <a:ext cx="9474626" cy="4842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單一學生餐券設定</a:t>
            </a:r>
            <a:r>
              <a:rPr lang="en-US" altLang="zh-TW" dirty="0"/>
              <a:t>(2/4)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5367867" y="1654640"/>
            <a:ext cx="4206956" cy="386333"/>
          </a:xfrm>
          <a:prstGeom prst="borderCallout1">
            <a:avLst>
              <a:gd name="adj1" fmla="val 99998"/>
              <a:gd name="adj2" fmla="val 57152"/>
              <a:gd name="adj3" fmla="val 189701"/>
              <a:gd name="adj4" fmla="val 107009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Step5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依欲設定的需求批次啟用或停用票券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9880600" y="2314009"/>
            <a:ext cx="685799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1159934" y="4953000"/>
            <a:ext cx="330200" cy="1176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5" name="直線圖說文字 1 68">
            <a:extLst>
              <a:ext uri="{FF2B5EF4-FFF2-40B4-BE49-F238E27FC236}">
                <a16:creationId xmlns:a16="http://schemas.microsoft.com/office/drawing/2014/main" id="{96082BEE-EEFB-4B12-B44A-3EC44AB869F9}"/>
              </a:ext>
            </a:extLst>
          </p:cNvPr>
          <p:cNvSpPr/>
          <p:nvPr/>
        </p:nvSpPr>
        <p:spPr>
          <a:xfrm>
            <a:off x="1252641" y="3991045"/>
            <a:ext cx="2668728" cy="348813"/>
          </a:xfrm>
          <a:prstGeom prst="borderCallout1">
            <a:avLst>
              <a:gd name="adj1" fmla="val 102978"/>
              <a:gd name="adj2" fmla="val 51331"/>
              <a:gd name="adj3" fmla="val 281224"/>
              <a:gd name="adj4" fmla="val 10743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Step4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勾選欲設定的票券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3C7E45-6E09-4BAE-B331-5C44E4A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8887F15-9B96-4417-931E-64039D1E1148}"/>
              </a:ext>
            </a:extLst>
          </p:cNvPr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單一學生餐券設定</a:t>
            </a:r>
            <a:r>
              <a:rPr lang="en-US" altLang="zh-TW" dirty="0"/>
              <a:t>(3/4)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F37076-8E6E-4A12-A1F7-AA59A003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9" y="1667506"/>
            <a:ext cx="9936000" cy="4791418"/>
          </a:xfrm>
          <a:prstGeom prst="rect">
            <a:avLst/>
          </a:prstGeom>
        </p:spPr>
      </p:pic>
      <p:sp>
        <p:nvSpPr>
          <p:cNvPr id="8" name="直線圖說文字 1 68">
            <a:extLst>
              <a:ext uri="{FF2B5EF4-FFF2-40B4-BE49-F238E27FC236}">
                <a16:creationId xmlns:a16="http://schemas.microsoft.com/office/drawing/2014/main" id="{F2E83AF0-C06B-4D0A-BFC1-5860E4612442}"/>
              </a:ext>
            </a:extLst>
          </p:cNvPr>
          <p:cNvSpPr/>
          <p:nvPr/>
        </p:nvSpPr>
        <p:spPr>
          <a:xfrm>
            <a:off x="2105920" y="1606658"/>
            <a:ext cx="6657851" cy="1359038"/>
          </a:xfrm>
          <a:prstGeom prst="borderCallout1">
            <a:avLst>
              <a:gd name="adj1" fmla="val 99998"/>
              <a:gd name="adj2" fmla="val 49764"/>
              <a:gd name="adj3" fmla="val 168853"/>
              <a:gd name="adj4" fmla="val 6327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D6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若選擇票券方案：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114</a:t>
            </a:r>
            <a:r>
              <a:rPr lang="zh-TW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苗栗縣寒假愛心午餐</a:t>
            </a:r>
            <a:r>
              <a:rPr lang="zh-TW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七餐方案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 1/24~2/22 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寒假期間第二週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1/26~2/1(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七張券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票券日期：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2026-02-01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共有七張，若當週寒假輔導有五天，則批次停用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2026-02-01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的票券五張，剩餘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2025-02-01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的票券二張，當週只能領取二張票券</a:t>
            </a:r>
            <a:endParaRPr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✽請選擇七餐方案的學校要注意，停用票券只能單一學生餐券設定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56">
            <a:extLst>
              <a:ext uri="{FF2B5EF4-FFF2-40B4-BE49-F238E27FC236}">
                <a16:creationId xmlns:a16="http://schemas.microsoft.com/office/drawing/2014/main" id="{48E64161-4D46-4FA7-A74B-66E8C78C7D85}"/>
              </a:ext>
            </a:extLst>
          </p:cNvPr>
          <p:cNvSpPr/>
          <p:nvPr/>
        </p:nvSpPr>
        <p:spPr>
          <a:xfrm flipV="1">
            <a:off x="2105920" y="3893830"/>
            <a:ext cx="8181080" cy="1617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圓角矩形 56">
            <a:extLst>
              <a:ext uri="{FF2B5EF4-FFF2-40B4-BE49-F238E27FC236}">
                <a16:creationId xmlns:a16="http://schemas.microsoft.com/office/drawing/2014/main" id="{2915F209-AFB4-45EA-8FEB-CA5F0A084046}"/>
              </a:ext>
            </a:extLst>
          </p:cNvPr>
          <p:cNvSpPr/>
          <p:nvPr/>
        </p:nvSpPr>
        <p:spPr>
          <a:xfrm flipV="1">
            <a:off x="10111154" y="3121266"/>
            <a:ext cx="553915" cy="246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7D3E44F3-AD94-480D-BFB7-96670D7F3FD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8763771" y="2251025"/>
            <a:ext cx="1624341" cy="870241"/>
          </a:xfrm>
          <a:prstGeom prst="line">
            <a:avLst/>
          </a:prstGeom>
          <a:ln w="19050">
            <a:solidFill>
              <a:srgbClr val="7D6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9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5B97446-D12E-4000-B5B5-95F8AA23F6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3" y="1356110"/>
            <a:ext cx="9660466" cy="4587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單一學生餐券設定</a:t>
            </a:r>
            <a:r>
              <a:rPr lang="en-US" altLang="zh-TW" dirty="0"/>
              <a:t>(4/4)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2167465" y="2819400"/>
            <a:ext cx="5638801" cy="864578"/>
          </a:xfrm>
          <a:prstGeom prst="borderCallout1">
            <a:avLst>
              <a:gd name="adj1" fmla="val 99998"/>
              <a:gd name="adj2" fmla="val 57152"/>
              <a:gd name="adj3" fmla="val 202356"/>
              <a:gd name="adj4" fmla="val 65987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zh-TW" altLang="zh-TW" sz="16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停用票券後就會如下顯示，被停用的票券也可以被重新啟用，若要重新啟用可以前述步驟執行啟用即可。</a:t>
            </a:r>
            <a:endParaRPr lang="zh-TW" alt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已經逾期的票券就無法再重新啟用！！</a:t>
            </a:r>
            <a:endParaRPr lang="zh-TW" alt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2302932" y="4584681"/>
            <a:ext cx="7440157" cy="187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43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56C9F47B-52EA-4313-93D9-980CA0F11D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8" y="1518179"/>
            <a:ext cx="10955867" cy="5020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多位學生餐券設定</a:t>
            </a:r>
            <a:r>
              <a:rPr lang="en-US" altLang="zh-TW" dirty="0"/>
              <a:t>(1/3)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45EBB17D-2185-483C-8B55-5D3128AD0696}"/>
              </a:ext>
            </a:extLst>
          </p:cNvPr>
          <p:cNvSpPr txBox="1"/>
          <p:nvPr/>
        </p:nvSpPr>
        <p:spPr>
          <a:xfrm>
            <a:off x="-1" y="918195"/>
            <a:ext cx="115824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5965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可以針對</a:t>
            </a:r>
            <a:r>
              <a:rPr lang="zh-TW" altLang="zh-TW" sz="18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多個學生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個人的餐券進行批次「停用餐券」或「啟用餐券」的管理，以利進行個人化餐券模式管理</a:t>
            </a:r>
            <a:r>
              <a:rPr lang="zh-TW" altLang="en-US" sz="18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ea typeface="微軟正黑體" panose="020B0604030504040204" pitchFamily="34" charset="-120"/>
                <a:cs typeface="Times New Roman" panose="02020603050405020304" pitchFamily="18" charset="0"/>
              </a:rPr>
              <a:t>選擇七餐方案的學生無法使用此功能</a:t>
            </a:r>
            <a:endParaRPr lang="en-US" altLang="zh-TW" sz="1800" dirty="0">
              <a:solidFill>
                <a:srgbClr val="FF0000"/>
              </a:solidFill>
              <a:effectLst/>
              <a:highlight>
                <a:srgbClr val="FFFF00"/>
              </a:highligh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215">
              <a:lnSpc>
                <a:spcPts val="2000"/>
              </a:lnSpc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6132514" y="3721579"/>
            <a:ext cx="5035446" cy="365125"/>
          </a:xfrm>
          <a:prstGeom prst="borderCallout1">
            <a:avLst>
              <a:gd name="adj1" fmla="val 288"/>
              <a:gd name="adj2" fmla="val 55148"/>
              <a:gd name="adj3" fmla="val -101456"/>
              <a:gd name="adj4" fmla="val 83211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Step4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「兌換票券批次設定」</a:t>
            </a:r>
            <a:r>
              <a:rPr lang="zh-TW" altLang="zh-TW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進到批次設定頁面</a:t>
            </a:r>
            <a:endParaRPr lang="zh-TW" altLang="en-US" sz="1600" b="1" kern="100" dirty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10159999" y="3015504"/>
            <a:ext cx="956733" cy="3306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4" name="直線圖說文字 1 68">
            <a:extLst>
              <a:ext uri="{FF2B5EF4-FFF2-40B4-BE49-F238E27FC236}">
                <a16:creationId xmlns:a16="http://schemas.microsoft.com/office/drawing/2014/main" id="{97754342-9435-450D-81B2-EBCD16E6E494}"/>
              </a:ext>
            </a:extLst>
          </p:cNvPr>
          <p:cNvSpPr/>
          <p:nvPr/>
        </p:nvSpPr>
        <p:spPr>
          <a:xfrm>
            <a:off x="1091774" y="2100895"/>
            <a:ext cx="2603926" cy="348813"/>
          </a:xfrm>
          <a:prstGeom prst="borderCallout1">
            <a:avLst>
              <a:gd name="adj1" fmla="val -78461"/>
              <a:gd name="adj2" fmla="val -2796"/>
              <a:gd name="adj3" fmla="val 2087"/>
              <a:gd name="adj4" fmla="val 44753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點選基本資料管理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6" name="圓角矩形 56">
            <a:extLst>
              <a:ext uri="{FF2B5EF4-FFF2-40B4-BE49-F238E27FC236}">
                <a16:creationId xmlns:a16="http://schemas.microsoft.com/office/drawing/2014/main" id="{FA3DF80E-901C-48BC-9D82-E8489DE20DA7}"/>
              </a:ext>
            </a:extLst>
          </p:cNvPr>
          <p:cNvSpPr/>
          <p:nvPr/>
        </p:nvSpPr>
        <p:spPr>
          <a:xfrm flipV="1">
            <a:off x="533400" y="1594854"/>
            <a:ext cx="937155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667544" y="2877261"/>
            <a:ext cx="66886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5" name="直線圖說文字 1 68">
            <a:extLst>
              <a:ext uri="{FF2B5EF4-FFF2-40B4-BE49-F238E27FC236}">
                <a16:creationId xmlns:a16="http://schemas.microsoft.com/office/drawing/2014/main" id="{96082BEE-EEFB-4B12-B44A-3EC44AB869F9}"/>
              </a:ext>
            </a:extLst>
          </p:cNvPr>
          <p:cNvSpPr/>
          <p:nvPr/>
        </p:nvSpPr>
        <p:spPr>
          <a:xfrm>
            <a:off x="1024041" y="3838645"/>
            <a:ext cx="2603926" cy="348813"/>
          </a:xfrm>
          <a:prstGeom prst="borderCallout1">
            <a:avLst>
              <a:gd name="adj1" fmla="val -3822"/>
              <a:gd name="adj2" fmla="val 48040"/>
              <a:gd name="adj3" fmla="val -211514"/>
              <a:gd name="adj4" fmla="val 12571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Step2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點選兌換名單</a:t>
            </a:r>
            <a:r>
              <a:rPr lang="zh-TW" altLang="en-US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維護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圓角矩形 56">
            <a:extLst>
              <a:ext uri="{FF2B5EF4-FFF2-40B4-BE49-F238E27FC236}">
                <a16:creationId xmlns:a16="http://schemas.microsoft.com/office/drawing/2014/main" id="{33B51D99-8871-4D64-A9B4-28BF79DF19D1}"/>
              </a:ext>
            </a:extLst>
          </p:cNvPr>
          <p:cNvSpPr/>
          <p:nvPr/>
        </p:nvSpPr>
        <p:spPr>
          <a:xfrm flipV="1">
            <a:off x="1972733" y="4770173"/>
            <a:ext cx="381000" cy="11818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直線圖說文字 1 68">
            <a:extLst>
              <a:ext uri="{FF2B5EF4-FFF2-40B4-BE49-F238E27FC236}">
                <a16:creationId xmlns:a16="http://schemas.microsoft.com/office/drawing/2014/main" id="{8785136B-B938-4758-9609-528BAFC61626}"/>
              </a:ext>
            </a:extLst>
          </p:cNvPr>
          <p:cNvSpPr/>
          <p:nvPr/>
        </p:nvSpPr>
        <p:spPr>
          <a:xfrm>
            <a:off x="2818975" y="4595766"/>
            <a:ext cx="2603926" cy="348813"/>
          </a:xfrm>
          <a:prstGeom prst="borderCallout1">
            <a:avLst>
              <a:gd name="adj1" fmla="val 95697"/>
              <a:gd name="adj2" fmla="val 865"/>
              <a:gd name="adj3" fmla="val 154725"/>
              <a:gd name="adj4" fmla="val -17978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Step3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勾選欲設定的學生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4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678BEE4E-7219-4D3F-90B2-464EFE0B43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8" y="1306787"/>
            <a:ext cx="9847158" cy="4829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多位學生餐券設定</a:t>
            </a:r>
            <a:r>
              <a:rPr lang="en-US" altLang="zh-TW" dirty="0"/>
              <a:t>(2/3)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4174111" y="4646225"/>
            <a:ext cx="4648155" cy="874042"/>
          </a:xfrm>
          <a:prstGeom prst="borderCallout1">
            <a:avLst>
              <a:gd name="adj1" fmla="val 51628"/>
              <a:gd name="adj2" fmla="val 100139"/>
              <a:gd name="adj3" fmla="val 14786"/>
              <a:gd name="adj4" fmla="val 113266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Step6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依欲設定的需求批次啟用或停用票券</a:t>
            </a:r>
          </a:p>
          <a:p>
            <a:pPr>
              <a:lnSpc>
                <a:spcPts val="2000"/>
              </a:lnSpc>
            </a:pPr>
            <a:r>
              <a:rPr lang="en-US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此功能是停用或啟用</a:t>
            </a:r>
            <a:r>
              <a:rPr lang="en-US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已有產生票券的日期</a:t>
            </a:r>
            <a:r>
              <a:rPr lang="en-US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，若沒有票券是無法進行設定的</a:t>
            </a:r>
            <a:endParaRPr lang="zh-TW" altLang="en-US" sz="1600" b="1" kern="100" dirty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9457266" y="4646225"/>
            <a:ext cx="1465160" cy="2983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4" name="直線圖說文字 1 68">
            <a:extLst>
              <a:ext uri="{FF2B5EF4-FFF2-40B4-BE49-F238E27FC236}">
                <a16:creationId xmlns:a16="http://schemas.microsoft.com/office/drawing/2014/main" id="{97754342-9435-450D-81B2-EBCD16E6E494}"/>
              </a:ext>
            </a:extLst>
          </p:cNvPr>
          <p:cNvSpPr/>
          <p:nvPr/>
        </p:nvSpPr>
        <p:spPr>
          <a:xfrm>
            <a:off x="1196128" y="2589120"/>
            <a:ext cx="2642447" cy="348813"/>
          </a:xfrm>
          <a:prstGeom prst="borderCallout1">
            <a:avLst>
              <a:gd name="adj1" fmla="val 239186"/>
              <a:gd name="adj2" fmla="val 26493"/>
              <a:gd name="adj3" fmla="val 101605"/>
              <a:gd name="adj4" fmla="val 49141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Step5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勾選欲設定的日期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1159933" y="3141133"/>
            <a:ext cx="711199" cy="7789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9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A389943-8F7A-49F0-A1A7-C71A248A4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" y="1193799"/>
            <a:ext cx="10676467" cy="4783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多位學生餐券設定</a:t>
            </a:r>
            <a:r>
              <a:rPr lang="en-US" altLang="zh-TW" dirty="0"/>
              <a:t>(3/3)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2235266" y="4961466"/>
            <a:ext cx="3897247" cy="404589"/>
          </a:xfrm>
          <a:prstGeom prst="borderCallout1">
            <a:avLst>
              <a:gd name="adj1" fmla="val 51628"/>
              <a:gd name="adj2" fmla="val 320"/>
              <a:gd name="adj3" fmla="val 4584"/>
              <a:gd name="adj4" fmla="val -12797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zh-TW" altLang="zh-TW" sz="1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停用成功後，就可以看到可領餐人數變少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787400" y="4165600"/>
            <a:ext cx="922867" cy="1744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4" name="直線圖說文字 1 68">
            <a:extLst>
              <a:ext uri="{FF2B5EF4-FFF2-40B4-BE49-F238E27FC236}">
                <a16:creationId xmlns:a16="http://schemas.microsoft.com/office/drawing/2014/main" id="{97754342-9435-450D-81B2-EBCD16E6E494}"/>
              </a:ext>
            </a:extLst>
          </p:cNvPr>
          <p:cNvSpPr/>
          <p:nvPr/>
        </p:nvSpPr>
        <p:spPr>
          <a:xfrm>
            <a:off x="5406601" y="2998695"/>
            <a:ext cx="4389332" cy="614943"/>
          </a:xfrm>
          <a:prstGeom prst="borderCallout1">
            <a:avLst>
              <a:gd name="adj1" fmla="val -359"/>
              <a:gd name="adj2" fmla="val 51125"/>
              <a:gd name="adj3" fmla="val -56753"/>
              <a:gd name="adj4" fmla="val 33646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Step7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若點選批次停用票券，會跳出確認訊息窗，點選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「確定」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後就會停用票券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505D893-A832-4A90-B43D-89C88D0AF1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05" y="1323984"/>
            <a:ext cx="4577927" cy="1363134"/>
          </a:xfrm>
          <a:prstGeom prst="rect">
            <a:avLst/>
          </a:prstGeom>
        </p:spPr>
      </p:pic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6502443" y="2155342"/>
            <a:ext cx="761957" cy="4523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80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730A9A85-8FFC-45F7-8FF5-A2D23C0C8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1" y="1560119"/>
            <a:ext cx="9937221" cy="4445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補券功能</a:t>
            </a:r>
            <a:r>
              <a:rPr lang="en-US" altLang="zh-TW" dirty="0"/>
              <a:t>(1/4)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45EBB17D-2185-483C-8B55-5D3128AD0696}"/>
              </a:ext>
            </a:extLst>
          </p:cNvPr>
          <p:cNvSpPr txBox="1"/>
          <p:nvPr/>
        </p:nvSpPr>
        <p:spPr>
          <a:xfrm>
            <a:off x="331094" y="1052594"/>
            <a:ext cx="11091334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5965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可以針對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單一學生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個人的餐券進行「</a:t>
            </a:r>
            <a:r>
              <a:rPr lang="zh-TW" altLang="en-US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申請補券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」的管理。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8271934" y="3445934"/>
            <a:ext cx="2108200" cy="386333"/>
          </a:xfrm>
          <a:prstGeom prst="borderCallout1">
            <a:avLst>
              <a:gd name="adj1" fmla="val 99998"/>
              <a:gd name="adj2" fmla="val 57152"/>
              <a:gd name="adj3" fmla="val 188184"/>
              <a:gd name="adj4" fmla="val 91978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Step3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「兌領」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" name="圓角矩形 56">
            <a:extLst>
              <a:ext uri="{FF2B5EF4-FFF2-40B4-BE49-F238E27FC236}">
                <a16:creationId xmlns:a16="http://schemas.microsoft.com/office/drawing/2014/main" id="{51E25657-319D-47AD-AEF1-4589CC4974FF}"/>
              </a:ext>
            </a:extLst>
          </p:cNvPr>
          <p:cNvSpPr/>
          <p:nvPr/>
        </p:nvSpPr>
        <p:spPr>
          <a:xfrm flipV="1">
            <a:off x="10045701" y="4163420"/>
            <a:ext cx="381000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4" name="直線圖說文字 1 68">
            <a:extLst>
              <a:ext uri="{FF2B5EF4-FFF2-40B4-BE49-F238E27FC236}">
                <a16:creationId xmlns:a16="http://schemas.microsoft.com/office/drawing/2014/main" id="{97754342-9435-450D-81B2-EBCD16E6E494}"/>
              </a:ext>
            </a:extLst>
          </p:cNvPr>
          <p:cNvSpPr/>
          <p:nvPr/>
        </p:nvSpPr>
        <p:spPr>
          <a:xfrm>
            <a:off x="1091774" y="2100895"/>
            <a:ext cx="2592203" cy="348813"/>
          </a:xfrm>
          <a:prstGeom prst="borderCallout1">
            <a:avLst>
              <a:gd name="adj1" fmla="val 98124"/>
              <a:gd name="adj2" fmla="val 50600"/>
              <a:gd name="adj3" fmla="val 152952"/>
              <a:gd name="adj4" fmla="val 30024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點選基本資料管理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6" name="圓角矩形 56">
            <a:extLst>
              <a:ext uri="{FF2B5EF4-FFF2-40B4-BE49-F238E27FC236}">
                <a16:creationId xmlns:a16="http://schemas.microsoft.com/office/drawing/2014/main" id="{FA3DF80E-901C-48BC-9D82-E8489DE20DA7}"/>
              </a:ext>
            </a:extLst>
          </p:cNvPr>
          <p:cNvSpPr/>
          <p:nvPr/>
        </p:nvSpPr>
        <p:spPr>
          <a:xfrm flipV="1">
            <a:off x="908151" y="2631589"/>
            <a:ext cx="937155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1042295" y="4520576"/>
            <a:ext cx="66886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5" name="直線圖說文字 1 68">
            <a:extLst>
              <a:ext uri="{FF2B5EF4-FFF2-40B4-BE49-F238E27FC236}">
                <a16:creationId xmlns:a16="http://schemas.microsoft.com/office/drawing/2014/main" id="{96082BEE-EEFB-4B12-B44A-3EC44AB869F9}"/>
              </a:ext>
            </a:extLst>
          </p:cNvPr>
          <p:cNvSpPr/>
          <p:nvPr/>
        </p:nvSpPr>
        <p:spPr>
          <a:xfrm>
            <a:off x="1024041" y="3838645"/>
            <a:ext cx="2592203" cy="348813"/>
          </a:xfrm>
          <a:prstGeom prst="borderCallout1">
            <a:avLst>
              <a:gd name="adj1" fmla="val 100551"/>
              <a:gd name="adj2" fmla="val 63765"/>
              <a:gd name="adj3" fmla="val 216527"/>
              <a:gd name="adj4" fmla="val 27644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Step2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點選兌換名單</a:t>
            </a:r>
            <a:r>
              <a:rPr lang="zh-TW" altLang="en-US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維護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2A65F78-3B28-47B3-BA27-8724C092C971}"/>
              </a:ext>
            </a:extLst>
          </p:cNvPr>
          <p:cNvSpPr txBox="1"/>
          <p:nvPr/>
        </p:nvSpPr>
        <p:spPr>
          <a:xfrm>
            <a:off x="1376728" y="6077248"/>
            <a:ext cx="956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如遇到特殊情況，即可使用此功能補餐券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5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5B97446-D12E-4000-B5B5-95F8AA23F6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3" y="1356110"/>
            <a:ext cx="9660466" cy="4587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補券功能</a:t>
            </a:r>
            <a:r>
              <a:rPr lang="en-US" altLang="zh-TW" dirty="0"/>
              <a:t>(2/4)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91" name="直線圖說文字 1 68">
            <a:extLst>
              <a:ext uri="{FF2B5EF4-FFF2-40B4-BE49-F238E27FC236}">
                <a16:creationId xmlns:a16="http://schemas.microsoft.com/office/drawing/2014/main" id="{24F103F9-05BC-428B-960D-262B42742B40}"/>
              </a:ext>
            </a:extLst>
          </p:cNvPr>
          <p:cNvSpPr/>
          <p:nvPr/>
        </p:nvSpPr>
        <p:spPr>
          <a:xfrm>
            <a:off x="5232399" y="2777338"/>
            <a:ext cx="5519421" cy="651662"/>
          </a:xfrm>
          <a:prstGeom prst="borderCallout1">
            <a:avLst>
              <a:gd name="adj1" fmla="val 103343"/>
              <a:gd name="adj2" fmla="val 49697"/>
              <a:gd name="adj3" fmla="val 229450"/>
              <a:gd name="adj4" fmla="val 74232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TW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Step4</a:t>
            </a:r>
            <a:r>
              <a:rPr lang="zh-TW" alt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申請補券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zh-TW" altLang="en-US" sz="1600" b="1" kern="1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如遇到特殊情況需要讓學生再兌領一次，就可以使用此功能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3" name="圓角矩形 56">
            <a:extLst>
              <a:ext uri="{FF2B5EF4-FFF2-40B4-BE49-F238E27FC236}">
                <a16:creationId xmlns:a16="http://schemas.microsoft.com/office/drawing/2014/main" id="{970946F1-B0C5-4D20-AAA3-E898A82FC9FA}"/>
              </a:ext>
            </a:extLst>
          </p:cNvPr>
          <p:cNvSpPr/>
          <p:nvPr/>
        </p:nvSpPr>
        <p:spPr>
          <a:xfrm flipV="1">
            <a:off x="9078404" y="4302431"/>
            <a:ext cx="474134" cy="2291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4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09E420-6193-4389-83C0-EB634DC7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5A07FA1-13F5-49CA-8AB3-BF25DD138A8C}"/>
              </a:ext>
            </a:extLst>
          </p:cNvPr>
          <p:cNvSpPr txBox="1">
            <a:spLocks/>
          </p:cNvSpPr>
          <p:nvPr/>
        </p:nvSpPr>
        <p:spPr>
          <a:xfrm>
            <a:off x="1471955" y="-93928"/>
            <a:ext cx="7735813" cy="560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br>
              <a:rPr lang="en-US" altLang="zh-TW" sz="3600" dirty="0"/>
            </a:br>
            <a:br>
              <a:rPr lang="en-US" altLang="zh-TW" sz="3900" dirty="0"/>
            </a:br>
            <a:r>
              <a:rPr lang="zh-TW" altLang="en-US" sz="4800" dirty="0"/>
              <a:t>                                           </a:t>
            </a:r>
            <a:br>
              <a:rPr lang="en-US" altLang="zh-TW" sz="4800" dirty="0"/>
            </a:b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重點提示</a:t>
            </a:r>
            <a:endParaRPr lang="en-US" altLang="zh-TW" sz="3600" dirty="0">
              <a:solidFill>
                <a:srgbClr val="0033CC"/>
              </a:solidFill>
              <a:latin typeface="微軟正黑體" panose="020B0604030504040204" pitchFamily="34" charset="-120"/>
            </a:endParaRPr>
          </a:p>
          <a:p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 餐食平台登入</a:t>
            </a:r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 確認名單匯入</a:t>
            </a:r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3. 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核對匯入名單總數量</a:t>
            </a:r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4. 115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1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15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日前完成名單匯入</a:t>
            </a:r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5. </a:t>
            </a:r>
            <a:r>
              <a:rPr lang="zh-TW" altLang="en-US" sz="3600" dirty="0">
                <a:solidFill>
                  <a:srgbClr val="0033CC"/>
                </a:solidFill>
                <a:latin typeface="微軟正黑體" panose="020B0604030504040204" pitchFamily="34" charset="-120"/>
              </a:rPr>
              <a:t>名單確認匯入後系統隔天產劵</a:t>
            </a:r>
            <a:br>
              <a:rPr lang="en-US" altLang="zh-TW" sz="3600" dirty="0">
                <a:solidFill>
                  <a:srgbClr val="0033CC"/>
                </a:solidFill>
                <a:latin typeface="微軟正黑體" panose="020B0604030504040204" pitchFamily="34" charset="-120"/>
              </a:rPr>
            </a:br>
            <a:br>
              <a:rPr lang="en-US" altLang="zh-TW" sz="3600" dirty="0">
                <a:latin typeface="微軟正黑體" panose="020B0604030504040204" pitchFamily="34" charset="-120"/>
              </a:rPr>
            </a:br>
            <a:endParaRPr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F92A485-9DDE-4448-AD13-B85A6651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58853"/>
            <a:ext cx="9951308" cy="651661"/>
          </a:xfrm>
        </p:spPr>
        <p:txBody>
          <a:bodyPr/>
          <a:lstStyle/>
          <a:p>
            <a:r>
              <a:rPr lang="zh-TW" altLang="en-US" dirty="0"/>
              <a:t>平台介紹</a:t>
            </a:r>
          </a:p>
        </p:txBody>
      </p:sp>
    </p:spTree>
    <p:extLst>
      <p:ext uri="{BB962C8B-B14F-4D97-AF65-F5344CB8AC3E}">
        <p14:creationId xmlns:p14="http://schemas.microsoft.com/office/powerpoint/2010/main" val="269133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6F645-E0F2-F07A-078E-AF1FE17A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補券功能</a:t>
            </a:r>
            <a:r>
              <a:rPr lang="en-US" altLang="zh-TW" dirty="0"/>
              <a:t>(3/4)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768D37-A5B8-22A4-651F-2630298E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圖片 5" descr="一張含有 文字, 軟體, 電腦圖示, 作業系統 的圖片&#10;&#10;AI 產生的內容可能不正確。">
            <a:extLst>
              <a:ext uri="{FF2B5EF4-FFF2-40B4-BE49-F238E27FC236}">
                <a16:creationId xmlns:a16="http://schemas.microsoft.com/office/drawing/2014/main" id="{E10F9B64-F078-693E-A21C-12EDFB484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8" y="1398985"/>
            <a:ext cx="10504869" cy="4680000"/>
          </a:xfrm>
          <a:prstGeom prst="rect">
            <a:avLst/>
          </a:prstGeom>
        </p:spPr>
      </p:pic>
      <p:sp>
        <p:nvSpPr>
          <p:cNvPr id="7" name="圓角矩形 56">
            <a:extLst>
              <a:ext uri="{FF2B5EF4-FFF2-40B4-BE49-F238E27FC236}">
                <a16:creationId xmlns:a16="http://schemas.microsoft.com/office/drawing/2014/main" id="{1F098EFC-AE75-87E6-4C75-5C803E42DE6B}"/>
              </a:ext>
            </a:extLst>
          </p:cNvPr>
          <p:cNvSpPr/>
          <p:nvPr/>
        </p:nvSpPr>
        <p:spPr>
          <a:xfrm flipV="1">
            <a:off x="7091362" y="3962400"/>
            <a:ext cx="646673" cy="26095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直線圖說文字 1 68">
            <a:extLst>
              <a:ext uri="{FF2B5EF4-FFF2-40B4-BE49-F238E27FC236}">
                <a16:creationId xmlns:a16="http://schemas.microsoft.com/office/drawing/2014/main" id="{480CE292-7F20-BB5F-2D4F-86E748019801}"/>
              </a:ext>
            </a:extLst>
          </p:cNvPr>
          <p:cNvSpPr/>
          <p:nvPr/>
        </p:nvSpPr>
        <p:spPr>
          <a:xfrm>
            <a:off x="2962679" y="4092879"/>
            <a:ext cx="2545211" cy="369517"/>
          </a:xfrm>
          <a:prstGeom prst="borderCallout1">
            <a:avLst>
              <a:gd name="adj1" fmla="val 53600"/>
              <a:gd name="adj2" fmla="val 100563"/>
              <a:gd name="adj3" fmla="val 849"/>
              <a:gd name="adj4" fmla="val 162818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TW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Step5</a:t>
            </a:r>
            <a:r>
              <a:rPr lang="zh-TW" alt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確定送出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B234EDB-754E-118E-BCBE-BE284CC6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85" y="1398985"/>
            <a:ext cx="3341077" cy="1236149"/>
          </a:xfrm>
          <a:prstGeom prst="rect">
            <a:avLst/>
          </a:prstGeom>
        </p:spPr>
      </p:pic>
      <p:sp>
        <p:nvSpPr>
          <p:cNvPr id="10" name="直線圖說文字 1 68">
            <a:extLst>
              <a:ext uri="{FF2B5EF4-FFF2-40B4-BE49-F238E27FC236}">
                <a16:creationId xmlns:a16="http://schemas.microsoft.com/office/drawing/2014/main" id="{0FB01BD8-FF23-FACB-7F6C-BBDE089B95E9}"/>
              </a:ext>
            </a:extLst>
          </p:cNvPr>
          <p:cNvSpPr/>
          <p:nvPr/>
        </p:nvSpPr>
        <p:spPr>
          <a:xfrm>
            <a:off x="2736858" y="2265617"/>
            <a:ext cx="2088334" cy="369517"/>
          </a:xfrm>
          <a:prstGeom prst="borderCallout1">
            <a:avLst>
              <a:gd name="adj1" fmla="val 48269"/>
              <a:gd name="adj2" fmla="val 100710"/>
              <a:gd name="adj3" fmla="val 18370"/>
              <a:gd name="adj4" fmla="val 172565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TW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Step6</a:t>
            </a:r>
            <a:r>
              <a:rPr lang="zh-TW" alt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確定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圓角矩形 56">
            <a:extLst>
              <a:ext uri="{FF2B5EF4-FFF2-40B4-BE49-F238E27FC236}">
                <a16:creationId xmlns:a16="http://schemas.microsoft.com/office/drawing/2014/main" id="{DA865030-84CE-B4C0-AF9F-D007C8C87EEC}"/>
              </a:ext>
            </a:extLst>
          </p:cNvPr>
          <p:cNvSpPr/>
          <p:nvPr/>
        </p:nvSpPr>
        <p:spPr>
          <a:xfrm flipV="1">
            <a:off x="6323619" y="2151220"/>
            <a:ext cx="606997" cy="3695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00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23897-36C3-6700-99B5-4271413F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「學生個人餐券管理」</a:t>
            </a:r>
            <a:r>
              <a:rPr lang="en-US" altLang="zh-TW" dirty="0"/>
              <a:t>-</a:t>
            </a:r>
            <a:r>
              <a:rPr lang="zh-TW" altLang="en-US" dirty="0"/>
              <a:t>補券功能</a:t>
            </a:r>
            <a:r>
              <a:rPr lang="en-US" altLang="zh-TW" dirty="0"/>
              <a:t>(4/4)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C307D2-D829-B9AB-22B5-C6B85644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 descr="一張含有 文字, 螢幕擷取畫面, 軟體, 數字 的圖片&#10;&#10;AI 產生的內容可能不正確。">
            <a:extLst>
              <a:ext uri="{FF2B5EF4-FFF2-40B4-BE49-F238E27FC236}">
                <a16:creationId xmlns:a16="http://schemas.microsoft.com/office/drawing/2014/main" id="{89B34235-89DB-63C8-A19A-4FEB1C63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99" y="1089000"/>
            <a:ext cx="9781201" cy="4680000"/>
          </a:xfrm>
          <a:prstGeom prst="rect">
            <a:avLst/>
          </a:prstGeom>
        </p:spPr>
      </p:pic>
      <p:sp>
        <p:nvSpPr>
          <p:cNvPr id="7" name="直線圖說文字 1 68">
            <a:extLst>
              <a:ext uri="{FF2B5EF4-FFF2-40B4-BE49-F238E27FC236}">
                <a16:creationId xmlns:a16="http://schemas.microsoft.com/office/drawing/2014/main" id="{1588B37D-1BB9-B32D-540D-26996C3E32B5}"/>
              </a:ext>
            </a:extLst>
          </p:cNvPr>
          <p:cNvSpPr/>
          <p:nvPr/>
        </p:nvSpPr>
        <p:spPr>
          <a:xfrm>
            <a:off x="3863789" y="3146612"/>
            <a:ext cx="3711387" cy="403047"/>
          </a:xfrm>
          <a:prstGeom prst="borderCallout1">
            <a:avLst>
              <a:gd name="adj1" fmla="val 280825"/>
              <a:gd name="adj2" fmla="val 63761"/>
              <a:gd name="adj3" fmla="val 101138"/>
              <a:gd name="adj4" fmla="val 49958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zh-TW" altLang="en-US" sz="16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補券完成後，產出新的票券，可供兌領</a:t>
            </a:r>
            <a:endParaRPr lang="zh-TW" alt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56">
            <a:extLst>
              <a:ext uri="{FF2B5EF4-FFF2-40B4-BE49-F238E27FC236}">
                <a16:creationId xmlns:a16="http://schemas.microsoft.com/office/drawing/2014/main" id="{7CBE5F32-E14B-AADF-D6C3-1C93D9113729}"/>
              </a:ext>
            </a:extLst>
          </p:cNvPr>
          <p:cNvSpPr/>
          <p:nvPr/>
        </p:nvSpPr>
        <p:spPr>
          <a:xfrm flipV="1">
            <a:off x="2599766" y="4267200"/>
            <a:ext cx="7368988" cy="2658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86EF681-24FB-4E9A-970C-B41ECDC12330}"/>
              </a:ext>
            </a:extLst>
          </p:cNvPr>
          <p:cNvSpPr txBox="1"/>
          <p:nvPr/>
        </p:nvSpPr>
        <p:spPr>
          <a:xfrm>
            <a:off x="1021821" y="5987019"/>
            <a:ext cx="11017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：補的券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可於當天晚上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點前兌領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64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365" y="1051560"/>
            <a:ext cx="7782490" cy="513697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98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10EDF40-413A-4904-BB6E-CE3E0ED4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81" y="2393511"/>
            <a:ext cx="6400434" cy="413523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8F259D-AB03-40AB-9F19-A1634E37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餐食平台登入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9067AC-AFC8-4BE4-BA3A-813B5727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C7FAA51-1983-4449-A0C1-FC27D07654B0}"/>
              </a:ext>
            </a:extLst>
          </p:cNvPr>
          <p:cNvSpPr txBox="1">
            <a:spLocks/>
          </p:cNvSpPr>
          <p:nvPr/>
        </p:nvSpPr>
        <p:spPr>
          <a:xfrm>
            <a:off x="1129693" y="920425"/>
            <a:ext cx="10547300" cy="14730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</a:rPr>
              <a:t>MEP</a:t>
            </a:r>
            <a:r>
              <a:rPr lang="zh-TW" altLang="en-US" sz="2400" dirty="0">
                <a:latin typeface="微軟正黑體" panose="020B0604030504040204" pitchFamily="34" charset="-120"/>
              </a:rPr>
              <a:t>多元兌換平台網址：</a:t>
            </a:r>
            <a:r>
              <a:rPr lang="en-US" altLang="zh-TW" sz="2400" dirty="0">
                <a:latin typeface="微軟正黑體" panose="020B0604030504040204" pitchFamily="34" charset="-120"/>
              </a:rPr>
              <a:t>https://mepweb.easycard.com.tw/login</a:t>
            </a:r>
          </a:p>
          <a:p>
            <a:r>
              <a:rPr lang="en-US" altLang="zh-TW" sz="2400" dirty="0">
                <a:latin typeface="微軟正黑體" panose="020B0604030504040204" pitchFamily="34" charset="-120"/>
              </a:rPr>
              <a:t>MEP</a:t>
            </a:r>
            <a:r>
              <a:rPr lang="zh-TW" altLang="en-US" sz="2400" dirty="0">
                <a:latin typeface="微軟正黑體" panose="020B0604030504040204" pitchFamily="34" charset="-120"/>
              </a:rPr>
              <a:t>多元兌換平台登入說明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</a:rPr>
              <a:t>     (1)</a:t>
            </a:r>
            <a:r>
              <a:rPr lang="zh-TW" altLang="en-US" sz="2400" dirty="0">
                <a:latin typeface="微軟正黑體" panose="020B0604030504040204" pitchFamily="34" charset="-120"/>
              </a:rPr>
              <a:t>輸入帳號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→</a:t>
            </a:r>
            <a:r>
              <a:rPr lang="en-US" altLang="zh-TW" sz="2400" dirty="0">
                <a:latin typeface="微軟正黑體" panose="020B0604030504040204" pitchFamily="34" charset="-120"/>
              </a:rPr>
              <a:t>(2)</a:t>
            </a:r>
            <a:r>
              <a:rPr lang="zh-TW" altLang="en-US" sz="2400" dirty="0">
                <a:latin typeface="微軟正黑體" panose="020B0604030504040204" pitchFamily="34" charset="-120"/>
              </a:rPr>
              <a:t>輸入密碼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→</a:t>
            </a:r>
            <a:r>
              <a:rPr lang="en-US" altLang="zh-TW" sz="2400" dirty="0">
                <a:latin typeface="微軟正黑體" panose="020B0604030504040204" pitchFamily="34" charset="-120"/>
              </a:rPr>
              <a:t>(3)</a:t>
            </a:r>
            <a:r>
              <a:rPr lang="zh-TW" altLang="en-US" sz="2400" dirty="0">
                <a:latin typeface="微軟正黑體" panose="020B0604030504040204" pitchFamily="34" charset="-120"/>
              </a:rPr>
              <a:t>輸入驗證碼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</a:rPr>
              <a:t>→</a:t>
            </a:r>
            <a:r>
              <a:rPr lang="en-US" altLang="zh-TW" sz="2400" dirty="0">
                <a:latin typeface="微軟正黑體" panose="020B0604030504040204" pitchFamily="34" charset="-120"/>
              </a:rPr>
              <a:t>(4)</a:t>
            </a:r>
            <a:r>
              <a:rPr lang="zh-TW" altLang="en-US" sz="2400" dirty="0">
                <a:latin typeface="微軟正黑體" panose="020B0604030504040204" pitchFamily="34" charset="-120"/>
              </a:rPr>
              <a:t>點選登入</a:t>
            </a:r>
            <a:endParaRPr lang="en-US" altLang="zh-TW" sz="2000" dirty="0">
              <a:latin typeface="微軟正黑體" panose="020B0604030504040204" pitchFamily="34" charset="-120"/>
            </a:endParaRPr>
          </a:p>
        </p:txBody>
      </p:sp>
      <p:sp>
        <p:nvSpPr>
          <p:cNvPr id="8" name="圓角矩形圖說文字 6">
            <a:extLst>
              <a:ext uri="{FF2B5EF4-FFF2-40B4-BE49-F238E27FC236}">
                <a16:creationId xmlns:a16="http://schemas.microsoft.com/office/drawing/2014/main" id="{50FDEC06-014C-4993-9781-88EE102CC19B}"/>
              </a:ext>
            </a:extLst>
          </p:cNvPr>
          <p:cNvSpPr/>
          <p:nvPr/>
        </p:nvSpPr>
        <p:spPr>
          <a:xfrm>
            <a:off x="8737600" y="3219450"/>
            <a:ext cx="3278559" cy="3033594"/>
          </a:xfrm>
          <a:prstGeom prst="wedgeRoundRectCallout">
            <a:avLst>
              <a:gd name="adj1" fmla="val -76262"/>
              <a:gd name="adj2" fmla="val -107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帳號由悠遊卡公司建立後提供。帳號為「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TAO+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學校代碼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首次登入預設密碼為「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Az+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密碼錯誤三次後，帳號鎖定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分鐘限制使用者登入，超過鎖定時間十分鐘後，使用者可重新進行登入作業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若忘記密碼仍需請悠遊卡公司協助回復預設密碼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074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2B7926-E1FC-4DA6-8DE4-DFA58E72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363A1D-6D83-4D39-B1BF-51935A47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967440"/>
            <a:ext cx="11441991" cy="5583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6235BBF-35E6-4574-9F69-3D0C0833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92" y="58853"/>
            <a:ext cx="9951308" cy="651661"/>
          </a:xfrm>
        </p:spPr>
        <p:txBody>
          <a:bodyPr/>
          <a:lstStyle/>
          <a:p>
            <a:r>
              <a:rPr lang="zh-TW" altLang="en-US" dirty="0"/>
              <a:t>平台操作說明</a:t>
            </a:r>
            <a:r>
              <a:rPr lang="en-US" altLang="zh-TW" dirty="0"/>
              <a:t>-</a:t>
            </a:r>
            <a:r>
              <a:rPr lang="zh-TW" altLang="en-US" dirty="0"/>
              <a:t>午餐秘書功能一覽</a:t>
            </a: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0753F10D-2358-4725-82C7-8BC690FE6DE8}"/>
              </a:ext>
            </a:extLst>
          </p:cNvPr>
          <p:cNvSpPr txBox="1">
            <a:spLocks/>
          </p:cNvSpPr>
          <p:nvPr/>
        </p:nvSpPr>
        <p:spPr>
          <a:xfrm>
            <a:off x="8737600" y="6483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1B6C37-5F0B-4E65-BDA8-F3637009DBDB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F5CE22-F91A-472F-8293-2551230F5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64327"/>
              </p:ext>
            </p:extLst>
          </p:nvPr>
        </p:nvGraphicFramePr>
        <p:xfrm>
          <a:off x="1743683" y="1033400"/>
          <a:ext cx="9984030" cy="551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761">
                  <a:extLst>
                    <a:ext uri="{9D8B030D-6E8A-4147-A177-3AD203B41FA5}">
                      <a16:colId xmlns:a16="http://schemas.microsoft.com/office/drawing/2014/main" val="3060441448"/>
                    </a:ext>
                  </a:extLst>
                </a:gridCol>
                <a:gridCol w="1140714">
                  <a:extLst>
                    <a:ext uri="{9D8B030D-6E8A-4147-A177-3AD203B41FA5}">
                      <a16:colId xmlns:a16="http://schemas.microsoft.com/office/drawing/2014/main" val="3988993630"/>
                    </a:ext>
                  </a:extLst>
                </a:gridCol>
                <a:gridCol w="1552954">
                  <a:extLst>
                    <a:ext uri="{9D8B030D-6E8A-4147-A177-3AD203B41FA5}">
                      <a16:colId xmlns:a16="http://schemas.microsoft.com/office/drawing/2014/main" val="2861217134"/>
                    </a:ext>
                  </a:extLst>
                </a:gridCol>
                <a:gridCol w="6659601">
                  <a:extLst>
                    <a:ext uri="{9D8B030D-6E8A-4147-A177-3AD203B41FA5}">
                      <a16:colId xmlns:a16="http://schemas.microsoft.com/office/drawing/2014/main" val="1848307932"/>
                    </a:ext>
                  </a:extLst>
                </a:gridCol>
              </a:tblGrid>
              <a:tr h="423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81643"/>
                  </a:ext>
                </a:extLst>
              </a:tr>
              <a:tr h="68441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基本資料管理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兌換名單匯入 </a:t>
                      </a:r>
                      <a:endParaRPr lang="en-US" altLang="zh-TW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用於新增符合餐券資格之學生資料，採</a:t>
                      </a:r>
                      <a:r>
                        <a:rPr lang="zh-TW" altLang="en-US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教育發展資源入口網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匯入方式</a:t>
                      </a:r>
                      <a:endParaRPr lang="en-US" altLang="zh-TW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參考資料：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【No1. 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多元兌換平台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新增名單操作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_20240726.pdf】</a:t>
                      </a:r>
                      <a:endParaRPr lang="zh-TW" altLang="en-US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279329"/>
                  </a:ext>
                </a:extLst>
              </a:tr>
              <a:tr h="525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兌換名單查詢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查詢學生相關資料，並可匯出名單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030684"/>
                  </a:ext>
                </a:extLst>
              </a:tr>
              <a:tr h="2023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兌換名單維護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用於進行學生修改兌換資格、卡片、票券等維護</a:t>
                      </a:r>
                      <a:endParaRPr lang="en-US" altLang="zh-TW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參考資料：</a:t>
                      </a:r>
                      <a:endParaRPr lang="en-US" altLang="zh-TW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【No2. 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多元兌換平台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變更名單卡片及基本資料操作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_20241015.pdf】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【No3. 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多元兌換平台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批次設定多個學生票券領餐日期操作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_20240726.pdf】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【No5. 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多元兌換平台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轉出或已無領餐資格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_20240726.pdf】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【No6. 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多元兌換平台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申請補券</a:t>
                      </a:r>
                      <a:r>
                        <a:rPr lang="en-US" altLang="zh-TW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_20240726.pdf】</a:t>
                      </a:r>
                      <a:endParaRPr lang="zh-TW" altLang="en-US" sz="1200" spc="1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034455"/>
                  </a:ext>
                </a:extLst>
              </a:tr>
              <a:tr h="634145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下載系統操作手冊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下載各項功能操作說明手冊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017843"/>
                  </a:ext>
                </a:extLst>
              </a:tr>
              <a:tr h="408625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交易管理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兌換交易查詢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查詢學生兌領交易明細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364184"/>
                  </a:ext>
                </a:extLst>
              </a:tr>
              <a:tr h="409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未兌換名單查詢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查詢未兌領之學生名單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145506"/>
                  </a:ext>
                </a:extLst>
              </a:tr>
              <a:tr h="408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票券兌領統計報表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spc="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查詢學生兌領狀況統計報表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70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愛心午餐七餐方案規定說明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1CA3AAE-D0B7-497C-A095-5883D5BD3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33385"/>
              </p:ext>
            </p:extLst>
          </p:nvPr>
        </p:nvGraphicFramePr>
        <p:xfrm>
          <a:off x="1430867" y="879231"/>
          <a:ext cx="8813800" cy="196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900">
                  <a:extLst>
                    <a:ext uri="{9D8B030D-6E8A-4147-A177-3AD203B41FA5}">
                      <a16:colId xmlns:a16="http://schemas.microsoft.com/office/drawing/2014/main" val="3942448654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405901890"/>
                    </a:ext>
                  </a:extLst>
                </a:gridCol>
              </a:tblGrid>
              <a:tr h="2809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取餐時間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0:00~24:00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，七餐方案規定如下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64998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最後取餐日期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6246392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寒假期間第一週 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1/24~1/25(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二張券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958962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寒假期間第二週 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1/26~2/1(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七張券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6473133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寒假期間第三週 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2/2~2/8(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七張券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6388851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寒假期間第四週 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2/9~2/15(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七張券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2576519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寒假期間第五週 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2/16~2/22(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七張券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7051421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DB92BA4F-66F0-44FB-B3C5-7209677F0126}"/>
              </a:ext>
            </a:extLst>
          </p:cNvPr>
          <p:cNvSpPr txBox="1"/>
          <p:nvPr/>
        </p:nvSpPr>
        <p:spPr>
          <a:xfrm>
            <a:off x="790046" y="3542574"/>
            <a:ext cx="106849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i="0" u="none" strike="noStrike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七餐方案可彈性選擇當週每日</a:t>
            </a:r>
            <a:r>
              <a:rPr lang="en-US" altLang="zh-TW" sz="1800" b="1" i="0" u="none" strike="noStrike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07:00~19:00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至四大超商取餐、當週內選擇幾日取餐或當週一日一次領取七餐，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當週定義為：星期一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星期日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。範例如下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寒假第一週只有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日，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會統一停用當週另外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餐，老師不須操作停用票券</a:t>
            </a:r>
            <a:b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、寒假第一週只有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日：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1/24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1/25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，每日取餐，當週共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餐領取</a:t>
            </a:r>
            <a:b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1/24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餐，當週共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餐領取</a:t>
            </a:r>
            <a:b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1/25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，當週共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餐領取</a:t>
            </a:r>
            <a:b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當週最後取餐日期未取餐，則當週剩餘天數失效，第二週無法再領取前一週尚未領取的餐數。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因系統以週為單位，所以寒假最後一周到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有七張券，最後取餐日期到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2/22(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030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0C5FD-D9BB-3093-909F-09F03B02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「兌換名單匯入」</a:t>
            </a:r>
            <a:r>
              <a:rPr lang="en-US" altLang="zh-TW" dirty="0"/>
              <a:t>-</a:t>
            </a:r>
            <a:r>
              <a:rPr lang="zh-TW" altLang="zh-TW" dirty="0"/>
              <a:t>平台系統操作說明</a:t>
            </a:r>
            <a:r>
              <a:rPr lang="en-US" altLang="zh-TW" dirty="0"/>
              <a:t>(1/4)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1F192E-A105-2994-ED85-AA6FDE3B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20A043-B7CD-0DE1-B1DD-8EAA00FDD215}"/>
              </a:ext>
            </a:extLst>
          </p:cNvPr>
          <p:cNvSpPr txBox="1"/>
          <p:nvPr/>
        </p:nvSpPr>
        <p:spPr>
          <a:xfrm>
            <a:off x="-1" y="1104061"/>
            <a:ext cx="8652933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此功能是將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教育發展資源入口網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的學生資料匯入到餐食平台內。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190F69F-B3BB-883B-E091-09569B29FE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75" y="1813967"/>
            <a:ext cx="9546591" cy="439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直線圖說文字 1 68">
            <a:extLst>
              <a:ext uri="{FF2B5EF4-FFF2-40B4-BE49-F238E27FC236}">
                <a16:creationId xmlns:a16="http://schemas.microsoft.com/office/drawing/2014/main" id="{9192542E-6109-44C2-1857-7A07D7DEA1AB}"/>
              </a:ext>
            </a:extLst>
          </p:cNvPr>
          <p:cNvSpPr/>
          <p:nvPr/>
        </p:nvSpPr>
        <p:spPr>
          <a:xfrm>
            <a:off x="3078100" y="3214155"/>
            <a:ext cx="6188992" cy="1164590"/>
          </a:xfrm>
          <a:prstGeom prst="borderCallout1">
            <a:avLst>
              <a:gd name="adj1" fmla="val 102654"/>
              <a:gd name="adj2" fmla="val 43814"/>
              <a:gd name="adj3" fmla="val 142382"/>
              <a:gd name="adj4" fmla="val 35676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Step3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：選擇需要匯入的餐食券方案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00"/>
              </a:lnSpc>
              <a:buClr>
                <a:srgbClr val="000000"/>
              </a:buClr>
              <a:buFont typeface="微軟正黑體" panose="020B0604030504040204" pitchFamily="34" charset="-120"/>
              <a:buChar char="●"/>
            </a:pP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名單請匯入至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115</a:t>
            </a:r>
            <a:r>
              <a:rPr lang="zh-TW" altLang="en-US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年苗栗寒假幸福保衛戰餐券方案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_1/24~2/22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00"/>
              </a:lnSpc>
              <a:buClr>
                <a:srgbClr val="000000"/>
              </a:buClr>
              <a:buFont typeface="微軟正黑體" panose="020B0604030504040204" pitchFamily="34" charset="-120"/>
              <a:buChar char="●"/>
            </a:pP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名單請匯入至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115</a:t>
            </a:r>
            <a:r>
              <a:rPr lang="zh-TW" altLang="en-US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年苗栗寒假幸福保衛戰七餐方案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_1/24~2/22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1600" b="1" kern="100" dirty="0">
              <a:solidFill>
                <a:srgbClr val="FF0000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ts val="2000"/>
              </a:lnSpc>
              <a:buClr>
                <a:srgbClr val="000000"/>
              </a:buClr>
            </a:pPr>
            <a:r>
              <a:rPr lang="zh-TW" altLang="en-US" sz="1600" b="1" kern="100" dirty="0">
                <a:solidFill>
                  <a:srgbClr val="FF0000"/>
                </a:solidFill>
                <a:highlight>
                  <a:srgbClr val="FFFF00"/>
                </a:highlight>
                <a:ea typeface="微軟正黑體" panose="020B0604030504040204" pitchFamily="34" charset="-120"/>
                <a:cs typeface="Times New Roman" panose="02020603050405020304" pitchFamily="18" charset="0"/>
              </a:rPr>
              <a:t>同一學生請勿同時匯入兩個方案</a:t>
            </a:r>
            <a:endParaRPr lang="zh-TW" sz="1600" kern="100" dirty="0">
              <a:effectLst/>
              <a:highlight>
                <a:srgbClr val="FFFF00"/>
              </a:highlight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56">
            <a:extLst>
              <a:ext uri="{FF2B5EF4-FFF2-40B4-BE49-F238E27FC236}">
                <a16:creationId xmlns:a16="http://schemas.microsoft.com/office/drawing/2014/main" id="{60624A16-1E20-1E35-2541-5DE0D7C9FBBA}"/>
              </a:ext>
            </a:extLst>
          </p:cNvPr>
          <p:cNvSpPr/>
          <p:nvPr/>
        </p:nvSpPr>
        <p:spPr>
          <a:xfrm flipV="1">
            <a:off x="2778125" y="4871720"/>
            <a:ext cx="3834342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圓角矩形 56">
            <a:extLst>
              <a:ext uri="{FF2B5EF4-FFF2-40B4-BE49-F238E27FC236}">
                <a16:creationId xmlns:a16="http://schemas.microsoft.com/office/drawing/2014/main" id="{75095621-1890-1C1D-4EA1-FCEFEE29F377}"/>
              </a:ext>
            </a:extLst>
          </p:cNvPr>
          <p:cNvSpPr/>
          <p:nvPr/>
        </p:nvSpPr>
        <p:spPr>
          <a:xfrm flipV="1">
            <a:off x="1462088" y="3964224"/>
            <a:ext cx="66886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直線圖說文字 1 68">
            <a:extLst>
              <a:ext uri="{FF2B5EF4-FFF2-40B4-BE49-F238E27FC236}">
                <a16:creationId xmlns:a16="http://schemas.microsoft.com/office/drawing/2014/main" id="{F787E51F-6D51-56F1-0E8F-EA414ED2869D}"/>
              </a:ext>
            </a:extLst>
          </p:cNvPr>
          <p:cNvSpPr/>
          <p:nvPr/>
        </p:nvSpPr>
        <p:spPr>
          <a:xfrm>
            <a:off x="487719" y="2367580"/>
            <a:ext cx="2590382" cy="348813"/>
          </a:xfrm>
          <a:prstGeom prst="borderCallout1">
            <a:avLst>
              <a:gd name="adj1" fmla="val 98124"/>
              <a:gd name="adj2" fmla="val 50600"/>
              <a:gd name="adj3" fmla="val 138014"/>
              <a:gd name="adj4" fmla="val 53530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Step1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點選基本資料管理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直線圖說文字 1 68">
            <a:extLst>
              <a:ext uri="{FF2B5EF4-FFF2-40B4-BE49-F238E27FC236}">
                <a16:creationId xmlns:a16="http://schemas.microsoft.com/office/drawing/2014/main" id="{E192765D-7893-A01B-3BC0-D2E9E5CB465F}"/>
              </a:ext>
            </a:extLst>
          </p:cNvPr>
          <p:cNvSpPr/>
          <p:nvPr/>
        </p:nvSpPr>
        <p:spPr>
          <a:xfrm>
            <a:off x="200870" y="3467678"/>
            <a:ext cx="2577255" cy="348813"/>
          </a:xfrm>
          <a:prstGeom prst="borderCallout1">
            <a:avLst>
              <a:gd name="adj1" fmla="val 100551"/>
              <a:gd name="adj2" fmla="val 63765"/>
              <a:gd name="adj3" fmla="val 140349"/>
              <a:gd name="adj4" fmla="val 61919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Step2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點選兌換名單匯入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圓角矩形 56">
            <a:extLst>
              <a:ext uri="{FF2B5EF4-FFF2-40B4-BE49-F238E27FC236}">
                <a16:creationId xmlns:a16="http://schemas.microsoft.com/office/drawing/2014/main" id="{7DCDBCA0-5BDE-F149-E3AA-A120999031C4}"/>
              </a:ext>
            </a:extLst>
          </p:cNvPr>
          <p:cNvSpPr/>
          <p:nvPr/>
        </p:nvSpPr>
        <p:spPr>
          <a:xfrm flipV="1">
            <a:off x="1462088" y="2878675"/>
            <a:ext cx="66886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直線圖說文字 1 68">
            <a:extLst>
              <a:ext uri="{FF2B5EF4-FFF2-40B4-BE49-F238E27FC236}">
                <a16:creationId xmlns:a16="http://schemas.microsoft.com/office/drawing/2014/main" id="{A2442D51-95FD-7962-1526-EAAFE458D99B}"/>
              </a:ext>
            </a:extLst>
          </p:cNvPr>
          <p:cNvSpPr/>
          <p:nvPr/>
        </p:nvSpPr>
        <p:spPr>
          <a:xfrm>
            <a:off x="4951689" y="5571768"/>
            <a:ext cx="4315403" cy="486132"/>
          </a:xfrm>
          <a:prstGeom prst="borderCallout1">
            <a:avLst>
              <a:gd name="adj1" fmla="val -41306"/>
              <a:gd name="adj2" fmla="val 33369"/>
              <a:gd name="adj3" fmla="val -1519"/>
              <a:gd name="adj4" fmla="val 37141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Step4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kern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「學生名冊匯入」</a:t>
            </a:r>
            <a:r>
              <a:rPr lang="zh-TW" altLang="zh-TW" sz="1600" b="1" kern="100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，系統會把名單匯入到平台</a:t>
            </a:r>
          </a:p>
        </p:txBody>
      </p:sp>
      <p:sp>
        <p:nvSpPr>
          <p:cNvPr id="14" name="圓角矩形 56">
            <a:extLst>
              <a:ext uri="{FF2B5EF4-FFF2-40B4-BE49-F238E27FC236}">
                <a16:creationId xmlns:a16="http://schemas.microsoft.com/office/drawing/2014/main" id="{9D3EA7A6-F59D-6BCA-01AE-FEADF67F7386}"/>
              </a:ext>
            </a:extLst>
          </p:cNvPr>
          <p:cNvSpPr/>
          <p:nvPr/>
        </p:nvSpPr>
        <p:spPr>
          <a:xfrm flipV="1">
            <a:off x="5952111" y="5177862"/>
            <a:ext cx="846621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68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「兌換名單匯入」</a:t>
            </a:r>
            <a:r>
              <a:rPr lang="en-US" altLang="zh-TW" dirty="0"/>
              <a:t>-</a:t>
            </a:r>
            <a:r>
              <a:rPr lang="zh-TW" altLang="zh-TW" dirty="0"/>
              <a:t>平台系統操作說明</a:t>
            </a:r>
            <a:r>
              <a:rPr lang="en-US" altLang="zh-TW" dirty="0"/>
              <a:t>(2/4)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20DD02A-E07A-4A69-945B-0C8160E9DE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1329267"/>
            <a:ext cx="9440333" cy="4665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81B8BBA-DB9B-4CCC-8C01-05B38B1437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4" y="1627293"/>
            <a:ext cx="3154045" cy="894080"/>
          </a:xfrm>
          <a:prstGeom prst="rect">
            <a:avLst/>
          </a:prstGeom>
        </p:spPr>
      </p:pic>
      <p:sp>
        <p:nvSpPr>
          <p:cNvPr id="16" name="直線圖說文字 1 70">
            <a:extLst>
              <a:ext uri="{FF2B5EF4-FFF2-40B4-BE49-F238E27FC236}">
                <a16:creationId xmlns:a16="http://schemas.microsoft.com/office/drawing/2014/main" id="{01FDC1F6-E7FA-4A31-A99E-457F4114FEDA}"/>
              </a:ext>
            </a:extLst>
          </p:cNvPr>
          <p:cNvSpPr/>
          <p:nvPr/>
        </p:nvSpPr>
        <p:spPr>
          <a:xfrm>
            <a:off x="4437590" y="2819399"/>
            <a:ext cx="5182659" cy="609601"/>
          </a:xfrm>
          <a:prstGeom prst="borderCallout1">
            <a:avLst>
              <a:gd name="adj1" fmla="val 711"/>
              <a:gd name="adj2" fmla="val 35851"/>
              <a:gd name="adj3" fmla="val -42178"/>
              <a:gd name="adj4" fmla="val 32052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如果有成功匯入系統，系統會跳出「匯入成功」的提醒</a:t>
            </a:r>
            <a:r>
              <a:rPr lang="zh-TW" altLang="en-US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sz="1600" b="1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「確定」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56">
            <a:extLst>
              <a:ext uri="{FF2B5EF4-FFF2-40B4-BE49-F238E27FC236}">
                <a16:creationId xmlns:a16="http://schemas.microsoft.com/office/drawing/2014/main" id="{87D1684C-D036-4F92-B29B-498B557ADB7F}"/>
              </a:ext>
            </a:extLst>
          </p:cNvPr>
          <p:cNvSpPr/>
          <p:nvPr/>
        </p:nvSpPr>
        <p:spPr>
          <a:xfrm flipV="1">
            <a:off x="4121150" y="1576489"/>
            <a:ext cx="3302000" cy="9793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23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「兌換名單匯入」</a:t>
            </a:r>
            <a:r>
              <a:rPr lang="en-US" altLang="zh-TW" dirty="0"/>
              <a:t>-</a:t>
            </a:r>
            <a:r>
              <a:rPr lang="zh-TW" altLang="zh-TW" dirty="0"/>
              <a:t>平台系統操作說明</a:t>
            </a:r>
            <a:r>
              <a:rPr lang="en-US" altLang="zh-TW" dirty="0"/>
              <a:t>(3/4)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5CEC35-4F7D-48D3-8C7A-AE9B573B78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8" y="1683597"/>
            <a:ext cx="9555692" cy="408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657BDD-A318-467F-B491-647682870F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8" y="2098474"/>
            <a:ext cx="10224560" cy="3757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圓角矩形 56">
            <a:extLst>
              <a:ext uri="{FF2B5EF4-FFF2-40B4-BE49-F238E27FC236}">
                <a16:creationId xmlns:a16="http://schemas.microsoft.com/office/drawing/2014/main" id="{E87A3133-E4AC-4974-BA18-5FCE1F105970}"/>
              </a:ext>
            </a:extLst>
          </p:cNvPr>
          <p:cNvSpPr/>
          <p:nvPr/>
        </p:nvSpPr>
        <p:spPr>
          <a:xfrm flipV="1">
            <a:off x="9575800" y="1781386"/>
            <a:ext cx="550333" cy="131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直線圖說文字 1 14">
            <a:extLst>
              <a:ext uri="{FF2B5EF4-FFF2-40B4-BE49-F238E27FC236}">
                <a16:creationId xmlns:a16="http://schemas.microsoft.com/office/drawing/2014/main" id="{8D833707-E272-4D90-B8F6-95E2DB6905DC}"/>
              </a:ext>
            </a:extLst>
          </p:cNvPr>
          <p:cNvSpPr/>
          <p:nvPr/>
        </p:nvSpPr>
        <p:spPr>
          <a:xfrm>
            <a:off x="3059430" y="3033166"/>
            <a:ext cx="6073140" cy="1086714"/>
          </a:xfrm>
          <a:prstGeom prst="borderCallout1">
            <a:avLst>
              <a:gd name="adj1" fmla="val 100434"/>
              <a:gd name="adj2" fmla="val 38940"/>
              <a:gd name="adj3" fmla="val 152071"/>
              <a:gd name="adj4" fmla="val 48442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Step7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：需確認剛剛匯入的名單資料，如確認資料正確無誤後，就可在「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□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」勾選該筆資料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可點選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「選取」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進行一次全部勾選的動作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248962C-9A90-48AB-BB04-DB6494327594}"/>
              </a:ext>
            </a:extLst>
          </p:cNvPr>
          <p:cNvCxnSpPr>
            <a:cxnSpLocks/>
          </p:cNvCxnSpPr>
          <p:nvPr/>
        </p:nvCxnSpPr>
        <p:spPr>
          <a:xfrm flipV="1">
            <a:off x="9857317" y="1913062"/>
            <a:ext cx="0" cy="17543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5208648-96C2-4068-BC4B-DBD81E53C1DC}"/>
              </a:ext>
            </a:extLst>
          </p:cNvPr>
          <p:cNvCxnSpPr>
            <a:cxnSpLocks/>
          </p:cNvCxnSpPr>
          <p:nvPr/>
        </p:nvCxnSpPr>
        <p:spPr>
          <a:xfrm flipH="1" flipV="1">
            <a:off x="4351867" y="3667421"/>
            <a:ext cx="2" cy="1838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03C7C1A-E028-43E1-87C5-FEBFEBB10D57}"/>
              </a:ext>
            </a:extLst>
          </p:cNvPr>
          <p:cNvCxnSpPr>
            <a:cxnSpLocks/>
          </p:cNvCxnSpPr>
          <p:nvPr/>
        </p:nvCxnSpPr>
        <p:spPr>
          <a:xfrm flipH="1">
            <a:off x="4351867" y="3667421"/>
            <a:ext cx="54990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56">
            <a:extLst>
              <a:ext uri="{FF2B5EF4-FFF2-40B4-BE49-F238E27FC236}">
                <a16:creationId xmlns:a16="http://schemas.microsoft.com/office/drawing/2014/main" id="{BBE74A9E-1663-4A3F-BAFF-2A6ADC255406}"/>
              </a:ext>
            </a:extLst>
          </p:cNvPr>
          <p:cNvSpPr/>
          <p:nvPr/>
        </p:nvSpPr>
        <p:spPr>
          <a:xfrm flipV="1">
            <a:off x="1185337" y="4722268"/>
            <a:ext cx="9364130" cy="8318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 txBox="1">
            <a:spLocks/>
          </p:cNvSpPr>
          <p:nvPr/>
        </p:nvSpPr>
        <p:spPr>
          <a:xfrm>
            <a:off x="1645324" y="91307"/>
            <a:ext cx="9951308" cy="65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dirty="0"/>
              <a:t>「兌換名單匯入」</a:t>
            </a:r>
            <a:r>
              <a:rPr lang="en-US" altLang="zh-TW" dirty="0"/>
              <a:t>-</a:t>
            </a:r>
            <a:r>
              <a:rPr lang="zh-TW" altLang="zh-TW" dirty="0"/>
              <a:t>平台系統操作說明</a:t>
            </a:r>
            <a:r>
              <a:rPr lang="en-US" altLang="zh-TW" dirty="0"/>
              <a:t>(4/4)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6C37-5F0B-4E65-BDA8-F3637009DBDB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5C58993-ACB6-4C54-AE02-A776BA7E40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1193800"/>
            <a:ext cx="9287934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圓角矩形 56">
            <a:extLst>
              <a:ext uri="{FF2B5EF4-FFF2-40B4-BE49-F238E27FC236}">
                <a16:creationId xmlns:a16="http://schemas.microsoft.com/office/drawing/2014/main" id="{E87A3133-E4AC-4974-BA18-5FCE1F105970}"/>
              </a:ext>
            </a:extLst>
          </p:cNvPr>
          <p:cNvSpPr/>
          <p:nvPr/>
        </p:nvSpPr>
        <p:spPr>
          <a:xfrm flipV="1">
            <a:off x="9728201" y="2153916"/>
            <a:ext cx="457199" cy="3014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直線圖說文字 1 75">
            <a:extLst>
              <a:ext uri="{FF2B5EF4-FFF2-40B4-BE49-F238E27FC236}">
                <a16:creationId xmlns:a16="http://schemas.microsoft.com/office/drawing/2014/main" id="{64A19115-ADA6-4130-B0DB-41033424E300}"/>
              </a:ext>
            </a:extLst>
          </p:cNvPr>
          <p:cNvSpPr/>
          <p:nvPr/>
        </p:nvSpPr>
        <p:spPr>
          <a:xfrm>
            <a:off x="6230197" y="2691547"/>
            <a:ext cx="4522470" cy="365125"/>
          </a:xfrm>
          <a:prstGeom prst="borderCallout1">
            <a:avLst>
              <a:gd name="adj1" fmla="val -483"/>
              <a:gd name="adj2" fmla="val 63894"/>
              <a:gd name="adj3" fmla="val -55329"/>
              <a:gd name="adj4" fmla="val 82263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Step8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：點選</a:t>
            </a:r>
            <a:r>
              <a:rPr lang="zh-TW" sz="1600" b="1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「儲存」</a:t>
            </a:r>
            <a:r>
              <a:rPr lang="zh-TW" sz="1600" b="1" kern="1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，就可以完成名單的匯入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7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19050"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ts val="2000"/>
          </a:lnSpc>
          <a:defRPr sz="1600" b="1" dirty="0" smtClean="0">
            <a:solidFill>
              <a:srgbClr val="000000"/>
            </a:solidFill>
            <a:effectLst/>
            <a:ea typeface="微軟正黑體" panose="020B0604030504040204" pitchFamily="34" charset="-120"/>
            <a:cs typeface="Times New Roman" panose="02020603050405020304" pitchFamily="18" charset="0"/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 w="317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26914</TotalTime>
  <Words>1505</Words>
  <Application>Microsoft Office PowerPoint</Application>
  <PresentationFormat>寬螢幕</PresentationFormat>
  <Paragraphs>149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Times New Roman</vt:lpstr>
      <vt:lpstr>Office 佈景主題</vt:lpstr>
      <vt:lpstr>苗栗縣115年寒假愛心午餐教育訓練</vt:lpstr>
      <vt:lpstr>平台介紹</vt:lpstr>
      <vt:lpstr>餐食平台登入</vt:lpstr>
      <vt:lpstr>平台操作說明-午餐秘書功能一覽</vt:lpstr>
      <vt:lpstr>PowerPoint 簡報</vt:lpstr>
      <vt:lpstr>「兌換名單匯入」-平台系統操作說明(1/4)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「學生個人餐券管理」-補券功能(3/4)</vt:lpstr>
      <vt:lpstr>「學生個人餐券管理」-補券功能(4/4)</vt:lpstr>
      <vt:lpstr>PowerPoint 簡報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伍心頤</dc:creator>
  <cp:lastModifiedBy>user</cp:lastModifiedBy>
  <cp:revision>1992</cp:revision>
  <cp:lastPrinted>2023-05-15T09:04:05Z</cp:lastPrinted>
  <dcterms:created xsi:type="dcterms:W3CDTF">2016-10-12T06:14:22Z</dcterms:created>
  <dcterms:modified xsi:type="dcterms:W3CDTF">2025-12-26T05:43:11Z</dcterms:modified>
</cp:coreProperties>
</file>